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87" r:id="rId4"/>
    <p:sldId id="294" r:id="rId5"/>
    <p:sldId id="296" r:id="rId6"/>
    <p:sldId id="292" r:id="rId7"/>
    <p:sldId id="297" r:id="rId8"/>
    <p:sldId id="298" r:id="rId9"/>
    <p:sldId id="299" r:id="rId10"/>
    <p:sldId id="300" r:id="rId11"/>
    <p:sldId id="302" r:id="rId12"/>
    <p:sldId id="285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C0EC"/>
    <a:srgbClr val="5ECDF0"/>
    <a:srgbClr val="4CC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3429" autoAdjust="0"/>
  </p:normalViewPr>
  <p:slideViewPr>
    <p:cSldViewPr>
      <p:cViewPr varScale="1">
        <p:scale>
          <a:sx n="94" d="100"/>
          <a:sy n="94" d="100"/>
        </p:scale>
        <p:origin x="20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3110"/>
        <p:guide pos="2142"/>
        <p:guide orient="horz"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3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38A61AF2-3DEB-4F18-A3F4-4D91215CB0A0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0989848B-767E-491A-A975-8B5E4B89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535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E221F9BC-5C9E-4A9B-9EA5-F05869D1325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6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BFF9F8CD-C94F-4244-8EEA-EEE08C196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8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074" name="Picture 2" descr="C:\Users\Алашева\Desktop\Безымянный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" y="0"/>
            <a:ext cx="9138632" cy="144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34096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71600" y="188640"/>
            <a:ext cx="36004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1400" b="0" dirty="0" smtClean="0">
                <a:solidFill>
                  <a:srgbClr val="34C0EC"/>
                </a:solidFill>
                <a:latin typeface="+mn-lt"/>
                <a:ea typeface="Cambria Math" pitchFamily="18" charset="0"/>
              </a:rPr>
              <a:t>МИНИСТЕРСТВО</a:t>
            </a:r>
          </a:p>
          <a:p>
            <a:pPr algn="l"/>
            <a:r>
              <a:rPr lang="ru-RU" sz="1400" b="0" dirty="0" smtClean="0">
                <a:solidFill>
                  <a:srgbClr val="34C0EC"/>
                </a:solidFill>
                <a:latin typeface="+mn-lt"/>
                <a:ea typeface="Cambria Math" pitchFamily="18" charset="0"/>
              </a:rPr>
              <a:t>ЭКОНОМИЧЕСКОГО РАЗВИТИЯ</a:t>
            </a:r>
          </a:p>
          <a:p>
            <a:pPr algn="l"/>
            <a:r>
              <a:rPr lang="ru-RU" sz="1400" b="0" dirty="0" smtClean="0">
                <a:solidFill>
                  <a:srgbClr val="34C0EC"/>
                </a:solidFill>
                <a:latin typeface="+mn-lt"/>
                <a:ea typeface="Cambria Math" pitchFamily="18" charset="0"/>
              </a:rPr>
              <a:t>РЕСПУБЛИКИ</a:t>
            </a:r>
            <a:r>
              <a:rPr lang="ru-RU" sz="1400" b="0" baseline="0" dirty="0" smtClean="0">
                <a:solidFill>
                  <a:srgbClr val="34C0EC"/>
                </a:solidFill>
                <a:latin typeface="+mn-lt"/>
                <a:ea typeface="Cambria Math" pitchFamily="18" charset="0"/>
              </a:rPr>
              <a:t> АЛТАЙ</a:t>
            </a:r>
            <a:endParaRPr lang="ru-RU" sz="1400" b="0" dirty="0" smtClean="0">
              <a:solidFill>
                <a:srgbClr val="34C0EC"/>
              </a:solidFill>
              <a:latin typeface="+mn-lt"/>
              <a:ea typeface="Cambria Math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267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1683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36274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36274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34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5" y="27746"/>
            <a:ext cx="3728051" cy="95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050" name="Picture 2" descr="C:\Users\Алашева\Desktop\Безымянный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2363"/>
            <a:ext cx="8028383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ашева\Desktop\12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190551"/>
            <a:ext cx="1117029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0207"/>
            <a:ext cx="362743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4;&#1086;&#1081;&#1073;&#1080;&#1079;&#1085;&#1077;&#1089;.&#1088;&#1092;/support/lgotnyy-kredity-dlya-biznesa-po-stavke-do-8-5-kak-poluchit" TargetMode="External"/><Relationship Id="rId7" Type="http://schemas.openxmlformats.org/officeDocument/2006/relationships/hyperlink" Target="https://corpmsp.ru/finansovaya-podderzhka/lizingovaya-podderzhka/lizingopoluchatelyam/" TargetMode="External"/><Relationship Id="rId2" Type="http://schemas.openxmlformats.org/officeDocument/2006/relationships/hyperlink" Target="https://corpmsp.ru/bankam/programma_stimulir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mineco04.ru/razvitie-predprinimatelstva-v-respublike-altay/gospodderzhka-predprinimatelstva-/" TargetMode="External"/><Relationship Id="rId5" Type="http://schemas.openxmlformats.org/officeDocument/2006/relationships/hyperlink" Target="https://&#1084;&#1086;&#1081;&#1073;&#1080;&#1079;&#1085;&#1077;&#1089;04.&#1088;&#1092;/structure/mkk-nko-fond-podderzhki-msp-ra/mikrofinansirovanie/" TargetMode="External"/><Relationship Id="rId4" Type="http://schemas.openxmlformats.org/officeDocument/2006/relationships/hyperlink" Target="https://&#1084;&#1086;&#1081;&#1073;&#1080;&#1079;&#1085;&#1077;&#1089;04.&#1088;&#1092;/structure/mkk-nko-fond-podderzhki-msp-ra/garantiynyy-fon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888" y="1484784"/>
            <a:ext cx="8568952" cy="25922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800" b="1" dirty="0" smtClean="0"/>
              <a:t>Виды финансовой поддержки субъектов малого и среднего предпринимательства, реализуемые на территории Республики Алтай</a:t>
            </a:r>
            <a:endParaRPr lang="ru-RU" sz="2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996952"/>
            <a:ext cx="3856323" cy="26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5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360040" cy="365125"/>
          </a:xfrm>
        </p:spPr>
        <p:txBody>
          <a:bodyPr/>
          <a:lstStyle/>
          <a:p>
            <a:pPr algn="r"/>
            <a:r>
              <a:rPr lang="ru-RU" dirty="0" smtClean="0"/>
              <a:t>9</a:t>
            </a:r>
          </a:p>
          <a:p>
            <a:pPr algn="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0563" y="3189085"/>
            <a:ext cx="6724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562051" y="1513766"/>
            <a:ext cx="345653" cy="450676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144526" y="1526864"/>
            <a:ext cx="399563" cy="450676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131" y="1036498"/>
            <a:ext cx="8214345" cy="47449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ПРЕДОСТАВЛЕНИЕ СУБСИДИЙ И ГРАНТОВ</a:t>
            </a:r>
            <a:endParaRPr lang="ru-RU" sz="2100" b="1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02402" y="1526864"/>
            <a:ext cx="343734" cy="450676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7788" y="1964442"/>
            <a:ext cx="2192004" cy="21846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/>
              <a:t>Субсидии на возмещение части затрат, связанных с приобретением оборудования в целях модернизации производства товаров и по договорам лизинга</a:t>
            </a:r>
          </a:p>
          <a:p>
            <a:pPr algn="ctr"/>
            <a:r>
              <a:rPr lang="ru-RU" sz="1400" b="1" i="1" u="sng" dirty="0"/>
              <a:t> Минэкономразвития </a:t>
            </a:r>
            <a:r>
              <a:rPr lang="ru-RU" sz="1400" b="1" i="1" u="sng" dirty="0" smtClean="0"/>
              <a:t>РА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1881" y="1993409"/>
            <a:ext cx="2212508" cy="21556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/>
              <a:t>Субсидии на развитие </a:t>
            </a:r>
            <a:r>
              <a:rPr lang="ru-RU" sz="1400" b="1" dirty="0"/>
              <a:t>внутреннего и въездного </a:t>
            </a:r>
            <a:r>
              <a:rPr lang="ru-RU" sz="1400" b="1" dirty="0" smtClean="0"/>
              <a:t>туризма и туристско-рекреационных кластеров </a:t>
            </a:r>
          </a:p>
          <a:p>
            <a:pPr algn="ctr"/>
            <a:r>
              <a:rPr lang="ru-RU" sz="1400" b="1" dirty="0" smtClean="0"/>
              <a:t>в </a:t>
            </a:r>
            <a:r>
              <a:rPr lang="ru-RU" sz="1400" b="1" dirty="0"/>
              <a:t>Республике Алтай</a:t>
            </a:r>
          </a:p>
          <a:p>
            <a:pPr algn="ctr"/>
            <a:r>
              <a:rPr lang="ru-RU" sz="1400" b="1" dirty="0" smtClean="0"/>
              <a:t>и гранты по линии </a:t>
            </a:r>
            <a:r>
              <a:rPr lang="ru-RU" sz="1400" b="1" dirty="0"/>
              <a:t>Ростуризма </a:t>
            </a:r>
          </a:p>
          <a:p>
            <a:pPr algn="ctr"/>
            <a:r>
              <a:rPr lang="ru-RU" sz="1400" b="1" i="1" u="sng" dirty="0"/>
              <a:t> </a:t>
            </a:r>
            <a:r>
              <a:rPr lang="ru-RU" sz="1400" b="1" i="1" u="sng" dirty="0" smtClean="0"/>
              <a:t>Минприроды РА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0192" y="2017524"/>
            <a:ext cx="2392671" cy="21315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/>
              <a:t>Гранты </a:t>
            </a:r>
            <a:r>
              <a:rPr lang="ru-RU" sz="1400" b="1" dirty="0"/>
              <a:t>«</a:t>
            </a:r>
            <a:r>
              <a:rPr lang="ru-RU" sz="1400" b="1" dirty="0" err="1" smtClean="0"/>
              <a:t>Агростартап</a:t>
            </a:r>
            <a:r>
              <a:rPr lang="ru-RU" sz="1400" b="1" dirty="0" smtClean="0"/>
              <a:t>» и </a:t>
            </a:r>
          </a:p>
          <a:p>
            <a:pPr algn="ctr"/>
            <a:r>
              <a:rPr lang="ru-RU" sz="1400" b="1" dirty="0" smtClean="0"/>
              <a:t>субсидии </a:t>
            </a:r>
            <a:r>
              <a:rPr lang="ru-RU" sz="1400" b="1" dirty="0" smtClean="0"/>
              <a:t>сельхоз. </a:t>
            </a:r>
            <a:r>
              <a:rPr lang="ru-RU" sz="1400" b="1" dirty="0"/>
              <a:t>потребительским </a:t>
            </a:r>
            <a:r>
              <a:rPr lang="ru-RU" sz="1400" b="1" dirty="0" smtClean="0"/>
              <a:t>кооперативам </a:t>
            </a:r>
            <a:r>
              <a:rPr lang="ru-RU" sz="1400" b="1" dirty="0"/>
              <a:t>по </a:t>
            </a:r>
            <a:r>
              <a:rPr lang="ru-RU" sz="1400" b="1" dirty="0" err="1" smtClean="0"/>
              <a:t>регпроекту</a:t>
            </a:r>
            <a:r>
              <a:rPr lang="ru-RU" sz="1400" b="1" dirty="0" smtClean="0"/>
              <a:t> </a:t>
            </a:r>
            <a:r>
              <a:rPr lang="ru-RU" sz="1400" b="1" dirty="0" smtClean="0"/>
              <a:t>«Акселерация субъектов МСП» по направлению поддержки </a:t>
            </a:r>
            <a:r>
              <a:rPr lang="ru-RU" sz="1400" b="1" dirty="0"/>
              <a:t>фермеров и развитие сельской кооперации»  </a:t>
            </a:r>
            <a:endParaRPr lang="ru-RU" sz="1400" b="1" dirty="0" smtClean="0"/>
          </a:p>
          <a:p>
            <a:pPr algn="ctr"/>
            <a:r>
              <a:rPr lang="ru-RU" sz="1400" b="1" i="1" u="sng" dirty="0" smtClean="0"/>
              <a:t>Минсельхоз РА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7584" y="4252395"/>
            <a:ext cx="2993765" cy="18858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ctr"/>
            <a:r>
              <a:rPr lang="ru-RU" sz="1400" b="1" dirty="0" smtClean="0"/>
              <a:t>Гранты для субъектов МСП, получивших статус </a:t>
            </a:r>
          </a:p>
          <a:p>
            <a:pPr lvl="0" algn="ctr"/>
            <a:r>
              <a:rPr lang="ru-RU" sz="1400" b="1" dirty="0" smtClean="0"/>
              <a:t>«социального предприятия» </a:t>
            </a:r>
          </a:p>
          <a:p>
            <a:pPr lvl="0" algn="ctr"/>
            <a:r>
              <a:rPr lang="ru-RU" sz="1400" b="1" dirty="0" smtClean="0"/>
              <a:t>(будут предоставляться </a:t>
            </a:r>
            <a:r>
              <a:rPr lang="ru-RU" sz="1400" b="1" dirty="0" smtClean="0"/>
              <a:t>со 2 полугодия </a:t>
            </a:r>
            <a:r>
              <a:rPr lang="ru-RU" sz="1400" b="1" dirty="0" smtClean="0"/>
              <a:t>2021 года </a:t>
            </a:r>
            <a:r>
              <a:rPr lang="ru-RU" sz="1400" b="1" dirty="0" smtClean="0"/>
              <a:t>по </a:t>
            </a:r>
            <a:r>
              <a:rPr lang="ru-RU" sz="1400" b="1" dirty="0" err="1" smtClean="0"/>
              <a:t>регпроекту</a:t>
            </a:r>
            <a:r>
              <a:rPr lang="ru-RU" sz="1400" b="1" dirty="0" smtClean="0"/>
              <a:t> </a:t>
            </a:r>
            <a:r>
              <a:rPr lang="ru-RU" sz="1400" b="1" dirty="0" smtClean="0"/>
              <a:t>«Создание </a:t>
            </a:r>
            <a:r>
              <a:rPr lang="ru-RU" sz="1400" b="1" dirty="0"/>
              <a:t>условий для легкого старта и комфортного ведения </a:t>
            </a:r>
            <a:r>
              <a:rPr lang="ru-RU" sz="1400" b="1" dirty="0" smtClean="0"/>
              <a:t>бизнеса»</a:t>
            </a:r>
          </a:p>
          <a:p>
            <a:pPr lvl="0" algn="ctr"/>
            <a:r>
              <a:rPr lang="ru-RU" sz="1400" b="1" i="1" u="sng" dirty="0" smtClean="0"/>
              <a:t>Минэкономразвития РА</a:t>
            </a:r>
            <a:endParaRPr lang="ru-RU" sz="1400" b="1" i="1" u="sng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04048" y="4252395"/>
            <a:ext cx="3528392" cy="18858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 smtClean="0"/>
              <a:t>Государственная финансовая помощь на открытие бизнеса на основании социального контракта в рамках программы по снижению уровня бедности </a:t>
            </a:r>
            <a:r>
              <a:rPr lang="ru-RU" sz="1400" b="1" dirty="0" smtClean="0"/>
              <a:t>при </a:t>
            </a:r>
            <a:r>
              <a:rPr lang="ru-RU" sz="1400" b="1" dirty="0" smtClean="0"/>
              <a:t>условии регистрации получателя помощи в качестве ИП или «</a:t>
            </a:r>
            <a:r>
              <a:rPr lang="ru-RU" sz="1400" b="1" dirty="0" err="1" smtClean="0"/>
              <a:t>самозанятого</a:t>
            </a:r>
            <a:r>
              <a:rPr lang="ru-RU" sz="1400" b="1" dirty="0" smtClean="0"/>
              <a:t>»</a:t>
            </a:r>
            <a:endParaRPr lang="ru-RU" sz="1400" b="1" dirty="0"/>
          </a:p>
          <a:p>
            <a:pPr algn="ctr"/>
            <a:r>
              <a:rPr lang="ru-RU" sz="1400" b="1" i="1" u="sng" dirty="0"/>
              <a:t> </a:t>
            </a:r>
            <a:r>
              <a:rPr lang="ru-RU" sz="1400" b="1" i="1" u="sng" dirty="0" smtClean="0"/>
              <a:t>Минтруда РА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5900843" y="1510995"/>
            <a:ext cx="185878" cy="2741400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2961966" y="1526373"/>
            <a:ext cx="230339" cy="2726022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1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648072" cy="365125"/>
          </a:xfrm>
        </p:spPr>
        <p:txBody>
          <a:bodyPr/>
          <a:lstStyle/>
          <a:p>
            <a:pPr algn="r"/>
            <a:r>
              <a:rPr lang="ru-RU" dirty="0" smtClean="0"/>
              <a:t>10</a:t>
            </a:r>
          </a:p>
          <a:p>
            <a:pPr algn="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1842" y="3140968"/>
            <a:ext cx="6724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396239" y="1497113"/>
            <a:ext cx="531543" cy="198610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1012" y="1002669"/>
            <a:ext cx="8100900" cy="49801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ЛЬГОТНЫЙ ЛИЗИНГ 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450280" y="1729144"/>
            <a:ext cx="8388932" cy="823781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Программа льготного лизинга реализуется через сеть региональных лизинговых компаний (РЛК): Татарстана, Башкортостана, Ярославской области, САХА </a:t>
            </a:r>
            <a:r>
              <a:rPr lang="ru-RU" b="1" dirty="0"/>
              <a:t>(Якутии</a:t>
            </a:r>
            <a:r>
              <a:rPr lang="ru-RU" b="1" dirty="0" smtClean="0"/>
              <a:t>)</a:t>
            </a:r>
            <a:endParaRPr lang="ru-RU" b="1" i="1" u="sng" dirty="0">
              <a:solidFill>
                <a:schemeClr val="dk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0280" y="2552925"/>
            <a:ext cx="8532948" cy="18533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u="sng" dirty="0" smtClean="0"/>
              <a:t>Преимущества программы льготного лизинга: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льготные процентные ставки: </a:t>
            </a:r>
            <a:r>
              <a:rPr lang="ru-RU" sz="1400" b="1" u="sng" dirty="0" smtClean="0"/>
              <a:t>6%</a:t>
            </a:r>
            <a:r>
              <a:rPr lang="ru-RU" sz="1400" b="1" dirty="0" smtClean="0"/>
              <a:t> для российского оборудования, </a:t>
            </a:r>
            <a:r>
              <a:rPr lang="ru-RU" sz="1400" b="1" u="sng" dirty="0" smtClean="0"/>
              <a:t>8%</a:t>
            </a:r>
            <a:r>
              <a:rPr lang="ru-RU" sz="1400" b="1" dirty="0" smtClean="0"/>
              <a:t> для иностранного;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лизинг является </a:t>
            </a:r>
            <a:r>
              <a:rPr lang="ru-RU" sz="1400" b="1" u="sng" dirty="0" err="1" smtClean="0"/>
              <a:t>беззалоговым</a:t>
            </a:r>
            <a:r>
              <a:rPr lang="ru-RU" sz="1400" b="1" u="sng" dirty="0" smtClean="0"/>
              <a:t> финансированием</a:t>
            </a:r>
            <a:r>
              <a:rPr lang="ru-RU" sz="1400" b="1" dirty="0" smtClean="0"/>
              <a:t>, обеспечением является сам предмет лизинга;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РЛК самостоятельно приобретает у поставщика оборудование и передает его во временное пользование и владение лизингополучателю;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лизингополучатель вправе выбрать график платежей исходя из сезонности бизнеса;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первый лизинговый платеж оплачивается через 30 дней после подписания акта приема-передачи;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/>
              <a:t>существует возможность привлечения РГО в качестве поручителя.</a:t>
            </a:r>
            <a:endParaRPr lang="ru-RU" sz="1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2980" y="4508028"/>
            <a:ext cx="8520248" cy="16572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algn="ctr"/>
            <a:r>
              <a:rPr lang="ru-RU" sz="1400" b="1" u="sng" dirty="0" smtClean="0">
                <a:solidFill>
                  <a:schemeClr val="dk1"/>
                </a:solidFill>
              </a:rPr>
              <a:t>Параметры финансирования</a:t>
            </a:r>
            <a:r>
              <a:rPr lang="ru-RU" sz="1400" b="1" u="sng" dirty="0" smtClean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/>
              <a:t>профиль клиента – субъект МСП, включенный в Единый реестр субъектов МСП (величина дохода до 800 млн. руб., численность сотрудников до 100 чел.);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 smtClean="0"/>
              <a:t>предмет лизинга – новое оборудование (не использованное или не введенное в эксплуатацию);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50" b="1" dirty="0" smtClean="0"/>
              <a:t>сумма финансирования – от 0,5 до 200 млн. руб.;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50" b="1" dirty="0" smtClean="0"/>
              <a:t>срок лизинга – от 13 до 84 месяцев, аванс от 0% (при наличии поручительства РГО не менее 30% от стоимости лизинга) до 15%.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450" b="1" dirty="0" smtClean="0"/>
          </a:p>
          <a:p>
            <a:pPr algn="ctr"/>
            <a:endParaRPr lang="ru-RU" sz="145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55576" y="1124744"/>
            <a:ext cx="7848872" cy="79208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Ссылки на информационные ресурсы по финансовой поддержке субъектов малого и среднего предпринимательства и самозанятых граждан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356350"/>
            <a:ext cx="432048" cy="365125"/>
          </a:xfrm>
        </p:spPr>
        <p:txBody>
          <a:bodyPr/>
          <a:lstStyle/>
          <a:p>
            <a:pPr algn="r"/>
            <a:r>
              <a:rPr lang="ru-RU" dirty="0" smtClean="0"/>
              <a:t>11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615953"/>
              </p:ext>
            </p:extLst>
          </p:nvPr>
        </p:nvGraphicFramePr>
        <p:xfrm>
          <a:off x="755576" y="2270756"/>
          <a:ext cx="7920260" cy="3774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673"/>
                <a:gridCol w="1562924"/>
                <a:gridCol w="3433460"/>
                <a:gridCol w="2543203"/>
              </a:tblGrid>
              <a:tr h="419406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53" marR="59053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Льготное кредитование с государственным участием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3" marR="5905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стимулирования кредитования (АО «Корпорация МСП»)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53" marR="5905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https://corpmsp.ru/bankam/programma_stimulir/</a:t>
                      </a:r>
                      <a:r>
                        <a:rPr lang="ru-RU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53" marR="5905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9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Минэкономразвития России - предоставление субъектам МСП кредитов по льготной ставке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7,25%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(Программа № 1764)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</a:t>
                      </a:r>
                      <a:r>
                        <a:rPr lang="ru-RU" sz="1200" b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мойбизнес.рф</a:t>
                      </a:r>
                      <a:r>
                        <a:rPr lang="ru-RU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/</a:t>
                      </a:r>
                      <a:r>
                        <a:rPr lang="en-US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support/lgotnyy-kredity-dlya-biznesa-po-stavke-do-8-5-kak-poluchit</a:t>
                      </a:r>
                      <a:endParaRPr lang="ru-RU" dirty="0"/>
                    </a:p>
                  </a:txBody>
                  <a:tcPr marL="59053" marR="59053" marT="0" marB="0" anchor="ctr"/>
                </a:tc>
              </a:tr>
              <a:tr h="629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Поручительство РГО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Порядок предоставления поручительств Гарантийным фондом Республики Алтай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</a:t>
                      </a:r>
                      <a:r>
                        <a:rPr lang="ru-RU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мойбизнес04.рф/</a:t>
                      </a:r>
                      <a:r>
                        <a:rPr lang="en-US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structure/</a:t>
                      </a:r>
                      <a:r>
                        <a:rPr lang="en-US" sz="1200" b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mkk</a:t>
                      </a:r>
                      <a:r>
                        <a:rPr lang="en-US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-</a:t>
                      </a:r>
                      <a:r>
                        <a:rPr lang="en-US" sz="1200" b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nko</a:t>
                      </a:r>
                      <a:r>
                        <a:rPr lang="en-US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-fond-</a:t>
                      </a:r>
                      <a:r>
                        <a:rPr lang="en-US" sz="1200" b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podderzhki</a:t>
                      </a:r>
                      <a:r>
                        <a:rPr lang="en-US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-</a:t>
                      </a:r>
                      <a:r>
                        <a:rPr lang="en-US" sz="1200" b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msp-ra</a:t>
                      </a:r>
                      <a:r>
                        <a:rPr lang="en-US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/</a:t>
                      </a:r>
                      <a:r>
                        <a:rPr lang="en-US" sz="1200" b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garantiynyy</a:t>
                      </a:r>
                      <a:r>
                        <a:rPr lang="en-US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-fond/</a:t>
                      </a:r>
                      <a:r>
                        <a:rPr lang="ru-RU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53" marR="59053" marT="0" marB="0" anchor="ctr"/>
                </a:tc>
              </a:tr>
              <a:tr h="629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Льготные </a:t>
                      </a:r>
                      <a:r>
                        <a:rPr lang="ru-RU" sz="12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микрозаймы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Правила предоставления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</a:rPr>
                        <a:t>микрозаймов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МКК, НКО «Фонд поддержки МСП РА»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</a:t>
                      </a:r>
                      <a:r>
                        <a:rPr lang="ru-RU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мойбизнес04.рф/</a:t>
                      </a:r>
                      <a:r>
                        <a:rPr lang="en-US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structure/</a:t>
                      </a:r>
                      <a:r>
                        <a:rPr lang="en-US" sz="1200" b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mkk</a:t>
                      </a:r>
                      <a:r>
                        <a:rPr lang="en-US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-</a:t>
                      </a:r>
                      <a:r>
                        <a:rPr lang="en-US" sz="1200" b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nko</a:t>
                      </a:r>
                      <a:r>
                        <a:rPr lang="en-US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-fond-</a:t>
                      </a:r>
                      <a:r>
                        <a:rPr lang="en-US" sz="1200" b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podderzhki</a:t>
                      </a:r>
                      <a:r>
                        <a:rPr lang="en-US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-</a:t>
                      </a:r>
                      <a:r>
                        <a:rPr lang="en-US" sz="1200" b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msp-ra</a:t>
                      </a:r>
                      <a:r>
                        <a:rPr lang="en-US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/</a:t>
                      </a:r>
                      <a:r>
                        <a:rPr lang="en-US" sz="1200" b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mikrofinansirovanie</a:t>
                      </a:r>
                      <a:r>
                        <a:rPr lang="en-US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/</a:t>
                      </a:r>
                      <a:r>
                        <a:rPr lang="ru-RU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53" marR="59053" marT="0" marB="0" anchor="ctr"/>
                </a:tc>
              </a:tr>
              <a:tr h="838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Субсидии на возмещение части затрат </a:t>
                      </a:r>
                      <a:endParaRPr lang="ru-RU" sz="1200" dirty="0">
                        <a:effectLst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Постановлением Правительства РА от 10.03.2017 N 50 (с изм.), утверждены порядки предоставления субсидий субъектам МСП на возмещение</a:t>
                      </a:r>
                      <a:r>
                        <a:rPr lang="ru-RU" sz="1200" baseline="0" dirty="0" smtClean="0">
                          <a:effectLst/>
                        </a:rPr>
                        <a:t> части затрат </a:t>
                      </a:r>
                      <a:endParaRPr lang="ru-RU" sz="1200" dirty="0">
                        <a:effectLst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http://mineco04.ru/razvitie-predprinimatelstva-v-respublike-altay/gospodderzhka-predprinimatelstva-/</a:t>
                      </a:r>
                      <a:r>
                        <a:rPr lang="ru-RU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53" marR="59053" marT="0" marB="0" anchor="ctr"/>
                </a:tc>
              </a:tr>
              <a:tr h="629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Льготный</a:t>
                      </a:r>
                      <a:r>
                        <a:rPr lang="ru-RU" sz="1200" baseline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лизинг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Программа льготного лизинга оборудования для субъектов МСП, реализуемая региональными лизинговыми компаниями (РЛК)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https://corpmsp.ru/finansovaya-podderzhka/lizingovaya-podderzhka/lizingopoluchatelyam/</a:t>
                      </a:r>
                      <a:r>
                        <a:rPr lang="ru-RU" sz="12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53" marR="59053" marT="0" marB="0" anchor="ctr"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438910" y="1898365"/>
            <a:ext cx="531543" cy="348263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88573" y="1011589"/>
            <a:ext cx="7929973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100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ФОРМЫ ГОСУДАРСТВЕННОЙ ПОДДЕРЖКИ СУБЪЕКТОВ МАЛОГО И СРЕДНЕГО ПРЕДПРИНИМАТЕЛЬСТВА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</a:rPr>
              <a:t>(в соответствии со статьей 8 Закона </a:t>
            </a:r>
            <a:r>
              <a:rPr lang="ru-RU" sz="1600" b="1" dirty="0">
                <a:solidFill>
                  <a:srgbClr val="002060"/>
                </a:solidFill>
              </a:rPr>
              <a:t>Республики Алтай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от 21 октября 2016 года № 64-РЗ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«О развитии малого и среднего предпринимательства в Республике Алтай</a:t>
            </a:r>
            <a:r>
              <a:rPr lang="ru-RU" sz="1600" b="1" dirty="0" smtClean="0">
                <a:solidFill>
                  <a:srgbClr val="002060"/>
                </a:solidFill>
              </a:rPr>
              <a:t>»)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360040" cy="365125"/>
          </a:xfrm>
        </p:spPr>
        <p:txBody>
          <a:bodyPr/>
          <a:lstStyle/>
          <a:p>
            <a:pPr algn="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1842" y="3140968"/>
            <a:ext cx="6724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8292" y="3011479"/>
            <a:ext cx="1510899" cy="13687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Финан-совая</a:t>
            </a:r>
            <a:endParaRPr lang="ru-RU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215999" y="2534948"/>
            <a:ext cx="683456" cy="455849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765575" y="2550916"/>
            <a:ext cx="683456" cy="455849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351228" y="2550916"/>
            <a:ext cx="683456" cy="455849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936881" y="2545268"/>
            <a:ext cx="683456" cy="455849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78790" y="3016644"/>
            <a:ext cx="1443990" cy="13687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Имущест</a:t>
            </a:r>
            <a:r>
              <a:rPr lang="ru-RU" b="1" dirty="0" smtClean="0"/>
              <a:t>-венная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92379" y="3011479"/>
            <a:ext cx="1463445" cy="13687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Консуль-тационная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91068" y="3001117"/>
            <a:ext cx="1429204" cy="13687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/>
              <a:t>Информа-ционная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741" y="2534948"/>
            <a:ext cx="768163" cy="487722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297601" y="3011479"/>
            <a:ext cx="1410626" cy="136879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Прочая*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6613" y="5607324"/>
            <a:ext cx="84749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dk1"/>
                </a:solidFill>
              </a:rPr>
              <a:t>* поддержка </a:t>
            </a:r>
            <a:r>
              <a:rPr lang="ru-RU" sz="1400" b="1" i="1" dirty="0">
                <a:solidFill>
                  <a:schemeClr val="dk1"/>
                </a:solidFill>
              </a:rPr>
              <a:t>в области подготовки, переподготовки и повышения квалификации работников субъектов МСП, </a:t>
            </a:r>
            <a:r>
              <a:rPr lang="ru-RU" sz="1400" b="1" i="1" dirty="0" smtClean="0">
                <a:solidFill>
                  <a:schemeClr val="dk1"/>
                </a:solidFill>
              </a:rPr>
              <a:t>в </a:t>
            </a:r>
            <a:r>
              <a:rPr lang="ru-RU" sz="1400" b="1" i="1" dirty="0">
                <a:solidFill>
                  <a:schemeClr val="dk1"/>
                </a:solidFill>
              </a:rPr>
              <a:t>области инноваций и промышленного производства, ремесленничества, </a:t>
            </a:r>
            <a:r>
              <a:rPr lang="ru-RU" sz="1400" b="1" i="1" dirty="0" smtClean="0">
                <a:solidFill>
                  <a:schemeClr val="dk1"/>
                </a:solidFill>
              </a:rPr>
              <a:t>поддержка </a:t>
            </a:r>
            <a:r>
              <a:rPr lang="ru-RU" sz="1400" b="1" i="1" dirty="0">
                <a:solidFill>
                  <a:schemeClr val="dk1"/>
                </a:solidFill>
              </a:rPr>
              <a:t>субъектов МСП, осуществляющих внешнеэкономическую </a:t>
            </a:r>
            <a:r>
              <a:rPr lang="ru-RU" sz="1400" b="1" i="1" dirty="0" smtClean="0">
                <a:solidFill>
                  <a:schemeClr val="dk1"/>
                </a:solidFill>
              </a:rPr>
              <a:t>и сельскохозяйственную </a:t>
            </a:r>
            <a:r>
              <a:rPr lang="ru-RU" sz="1400" b="1" i="1" dirty="0">
                <a:solidFill>
                  <a:schemeClr val="dk1"/>
                </a:solidFill>
              </a:rPr>
              <a:t>деятельность</a:t>
            </a:r>
          </a:p>
        </p:txBody>
      </p:sp>
      <p:pic>
        <p:nvPicPr>
          <p:cNvPr id="1026" name="Picture 2" descr="https://psm7.com/wp-content/uploads/2017/07/cryptocurrency_mark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69" y="4490675"/>
            <a:ext cx="1349022" cy="108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allpapertag.com/wallpaper/full/b/c/d/311228-widescreen-office-background-1920x1920-window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09" y="4480575"/>
            <a:ext cx="987387" cy="9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getdrawings.com/cliparts/graffiti-clipart-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10" y="4519635"/>
            <a:ext cx="1398529" cy="103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g2.freepng.ru/20180525/qxu/kisspng-request-for-information-drawing-business-data-visualization-5b08cb65a4b841.94128407152730301367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01" y="4439359"/>
            <a:ext cx="1340143" cy="115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yustrioptom.ru/wp-content/uploads/2019/11/475847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50" y="4558942"/>
            <a:ext cx="1426063" cy="100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360040" cy="365125"/>
          </a:xfrm>
        </p:spPr>
        <p:txBody>
          <a:bodyPr/>
          <a:lstStyle/>
          <a:p>
            <a:pPr algn="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1842" y="3140968"/>
            <a:ext cx="6724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2642966" y="2061063"/>
            <a:ext cx="531543" cy="450676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516216" y="2061064"/>
            <a:ext cx="531543" cy="450676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6591" y="1228332"/>
            <a:ext cx="7344816" cy="81143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Получатели финансовой поддержки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66286" y="2542426"/>
            <a:ext cx="3528392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dk1"/>
                </a:solidFill>
              </a:rPr>
              <a:t>Самозанятые</a:t>
            </a:r>
            <a:r>
              <a:rPr lang="ru-RU" b="1" dirty="0" smtClean="0">
                <a:solidFill>
                  <a:schemeClr val="dk1"/>
                </a:solidFill>
              </a:rPr>
              <a:t> граждане 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38519" y="2530984"/>
            <a:ext cx="3528392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dk1"/>
                </a:solidFill>
              </a:rPr>
              <a:t>Субъекты малого и среднего предпринимательства  </a:t>
            </a:r>
            <a:endParaRPr lang="ru-RU" b="1" dirty="0">
              <a:solidFill>
                <a:schemeClr val="dk1"/>
              </a:solidFill>
            </a:endParaRPr>
          </a:p>
        </p:txBody>
      </p:sp>
      <p:pic>
        <p:nvPicPr>
          <p:cNvPr id="2050" name="Picture 2" descr="https://profkadr.com/upload/iblock/1ec/1ecc26f8f243628409d0dd397044dd6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02" y="3740276"/>
            <a:ext cx="3061443" cy="198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-saimincekas.com/wp-content/uploads/2020/07/Ekibi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80" y="3612940"/>
            <a:ext cx="3240360" cy="217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360040" cy="365125"/>
          </a:xfrm>
        </p:spPr>
        <p:txBody>
          <a:bodyPr/>
          <a:lstStyle/>
          <a:p>
            <a:pPr algn="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1842" y="3140968"/>
            <a:ext cx="6724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5844010">
            <a:off x="2865835" y="1504180"/>
            <a:ext cx="531543" cy="1027384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553401" y="3491271"/>
            <a:ext cx="509883" cy="800083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613724" y="1573514"/>
            <a:ext cx="2474165" cy="186863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ВИДЫ ФИНАНСОВОЙ ПОДДЕРЖКИ</a:t>
            </a:r>
            <a:endParaRPr lang="ru-RU" sz="2100" b="1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1763" y="1185116"/>
            <a:ext cx="2494650" cy="209986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dk1"/>
                </a:solidFill>
              </a:rPr>
              <a:t>Льготное кредитование с государственным участием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5624" y="3451570"/>
            <a:ext cx="2549981" cy="206413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Поручительство региональной  гарантийной организации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63889" y="4303444"/>
            <a:ext cx="2524000" cy="186185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dk1"/>
                </a:solidFill>
              </a:rPr>
              <a:t>Льготные </a:t>
            </a:r>
            <a:r>
              <a:rPr lang="ru-RU" b="1" dirty="0" err="1" smtClean="0">
                <a:solidFill>
                  <a:schemeClr val="dk1"/>
                </a:solidFill>
              </a:rPr>
              <a:t>микрозаймы</a:t>
            </a:r>
            <a:r>
              <a:rPr lang="ru-RU" b="1" dirty="0" smtClean="0">
                <a:solidFill>
                  <a:schemeClr val="dk1"/>
                </a:solidFill>
              </a:rPr>
              <a:t> 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632711" y="3459598"/>
            <a:ext cx="2331777" cy="1959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36000" rIns="0" rtlCol="0" anchor="ctr"/>
          <a:lstStyle/>
          <a:p>
            <a:pPr algn="ctr"/>
            <a:r>
              <a:rPr lang="ru-RU" b="1" dirty="0"/>
              <a:t>Предоставление субсидий и грантов</a:t>
            </a:r>
          </a:p>
        </p:txBody>
      </p:sp>
      <p:sp>
        <p:nvSpPr>
          <p:cNvPr id="17" name="Овал 16"/>
          <p:cNvSpPr/>
          <p:nvPr/>
        </p:nvSpPr>
        <p:spPr>
          <a:xfrm>
            <a:off x="7025373" y="1176882"/>
            <a:ext cx="1939115" cy="1803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b="1" dirty="0" smtClean="0">
                <a:solidFill>
                  <a:schemeClr val="dk1"/>
                </a:solidFill>
              </a:rPr>
              <a:t>Льготный лизинг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5691617">
            <a:off x="6253483" y="1569750"/>
            <a:ext cx="531543" cy="946246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966961">
            <a:off x="3102955" y="2863994"/>
            <a:ext cx="531543" cy="1069392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8750013">
            <a:off x="6148757" y="2863129"/>
            <a:ext cx="531543" cy="946246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360040" cy="365125"/>
          </a:xfrm>
        </p:spPr>
        <p:txBody>
          <a:bodyPr/>
          <a:lstStyle/>
          <a:p>
            <a:pPr algn="r"/>
            <a:r>
              <a:rPr lang="ru-RU" dirty="0" smtClean="0"/>
              <a:t>4</a:t>
            </a:r>
          </a:p>
          <a:p>
            <a:pPr algn="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1842" y="3140968"/>
            <a:ext cx="6724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2721937" y="2061064"/>
            <a:ext cx="531543" cy="450676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700047" y="2061064"/>
            <a:ext cx="531543" cy="450676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6590" y="1228332"/>
            <a:ext cx="7457307" cy="81143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ЛЬГОТНОЕ КРЕДИТОВАНИЕ С ГОСУДАРСТВЕННЫМ УЧАСТИЕМ</a:t>
            </a:r>
            <a:endParaRPr lang="ru-RU" sz="2100" b="1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96591" y="4111914"/>
            <a:ext cx="3528392" cy="5548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Протокол Совета директоров АО </a:t>
            </a:r>
          </a:p>
          <a:p>
            <a:pPr algn="ctr"/>
            <a:r>
              <a:rPr lang="ru-RU" b="1" dirty="0" smtClean="0"/>
              <a:t>от 30.09.2020 № 104</a:t>
            </a:r>
            <a:endParaRPr lang="ru-RU" b="1" i="1" u="sng" dirty="0">
              <a:solidFill>
                <a:schemeClr val="dk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25506" y="4091187"/>
            <a:ext cx="3528392" cy="5755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Постановление Правительства РФ от 30.12.2018 N 1764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238519" y="2537194"/>
            <a:ext cx="3576158" cy="1539878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Программа стимулирования кредитования </a:t>
            </a:r>
            <a:endParaRPr lang="ru-RU" b="1" dirty="0" smtClean="0"/>
          </a:p>
          <a:p>
            <a:pPr algn="ctr"/>
            <a:r>
              <a:rPr lang="ru-RU" b="1" i="1" u="sng" dirty="0" smtClean="0"/>
              <a:t>АО </a:t>
            </a:r>
            <a:r>
              <a:rPr lang="ru-RU" b="1" i="1" u="sng" dirty="0"/>
              <a:t>«Корпорация МСП»  </a:t>
            </a:r>
            <a:endParaRPr lang="ru-RU" b="1" dirty="0">
              <a:solidFill>
                <a:schemeClr val="dk1"/>
              </a:solidFill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5177740" y="2551309"/>
            <a:ext cx="3576158" cy="1539878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Программа льготного кредитования </a:t>
            </a:r>
            <a:r>
              <a:rPr lang="ru-RU" b="1" i="1" u="sng" dirty="0"/>
              <a:t>Минэкономразвития </a:t>
            </a:r>
            <a:r>
              <a:rPr lang="ru-RU" b="1" i="1" u="sng" dirty="0" smtClean="0"/>
              <a:t>России</a:t>
            </a:r>
            <a:endParaRPr lang="ru-RU" b="1" dirty="0">
              <a:solidFill>
                <a:schemeClr val="dk1"/>
              </a:solidFill>
            </a:endParaRPr>
          </a:p>
        </p:txBody>
      </p:sp>
      <p:pic>
        <p:nvPicPr>
          <p:cNvPr id="3078" name="Picture 6" descr="https://lenobl.ru/media/news/images/2019/11/08/E2E481B3-1608-493A-9791-7249CCAE384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66374"/>
            <a:ext cx="1871979" cy="12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iclaster.ru/upload/iblock/80d/ministerstvo-ekonomicheskogo-razvitiya-r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580" y="5114117"/>
            <a:ext cx="3092357" cy="58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871842" y="1052735"/>
            <a:ext cx="8164654" cy="5040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Программа </a:t>
            </a:r>
            <a:r>
              <a:rPr lang="ru-RU" sz="21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стимулирования </a:t>
            </a:r>
            <a:r>
              <a:rPr lang="ru-RU" sz="2100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кредитования АО </a:t>
            </a:r>
            <a:r>
              <a:rPr lang="ru-RU" sz="2100" b="1" dirty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«Корпорация МСП</a:t>
            </a:r>
            <a:r>
              <a:rPr lang="ru-RU" sz="2100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endParaRPr lang="ru-RU" sz="2100" b="1" i="1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360040" cy="365125"/>
          </a:xfrm>
        </p:spPr>
        <p:txBody>
          <a:bodyPr/>
          <a:lstStyle/>
          <a:p>
            <a:pPr algn="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1842" y="3140968"/>
            <a:ext cx="6724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038183"/>
              </p:ext>
            </p:extLst>
          </p:nvPr>
        </p:nvGraphicFramePr>
        <p:xfrm>
          <a:off x="395536" y="2131864"/>
          <a:ext cx="8424936" cy="386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5544616"/>
              </a:tblGrid>
              <a:tr h="1450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Условия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Параметры </a:t>
                      </a:r>
                      <a:endParaRPr lang="ru-RU" sz="1600" dirty="0"/>
                    </a:p>
                  </a:txBody>
                  <a:tcPr/>
                </a:tc>
              </a:tr>
              <a:tr h="477177">
                <a:tc>
                  <a:txBody>
                    <a:bodyPr/>
                    <a:lstStyle/>
                    <a:p>
                      <a:r>
                        <a:rPr lang="ru-RU" sz="1550" dirty="0" smtClean="0"/>
                        <a:t>Процентная ставка по кредиту для заемщика</a:t>
                      </a:r>
                      <a:endParaRPr lang="ru-RU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/>
                        <a:t>До </a:t>
                      </a:r>
                      <a:r>
                        <a:rPr lang="ru-RU" sz="1550" dirty="0" smtClean="0"/>
                        <a:t>8,5% </a:t>
                      </a:r>
                      <a:r>
                        <a:rPr lang="ru-RU" sz="1550" dirty="0" smtClean="0"/>
                        <a:t>годовых</a:t>
                      </a:r>
                      <a:endParaRPr lang="ru-RU" sz="1550" dirty="0"/>
                    </a:p>
                  </a:txBody>
                  <a:tcPr/>
                </a:tc>
              </a:tr>
              <a:tr h="477177">
                <a:tc>
                  <a:txBody>
                    <a:bodyPr/>
                    <a:lstStyle/>
                    <a:p>
                      <a:r>
                        <a:rPr lang="ru-RU" sz="1550" dirty="0" smtClean="0"/>
                        <a:t>Цели льготного кредита</a:t>
                      </a:r>
                      <a:endParaRPr lang="ru-RU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/>
                        <a:t>Инвестиционные и пополнение оборотных средств (в </a:t>
                      </a:r>
                      <a:r>
                        <a:rPr lang="ru-RU" sz="1550" dirty="0" err="1" smtClean="0"/>
                        <a:t>т.ч</a:t>
                      </a:r>
                      <a:r>
                        <a:rPr lang="ru-RU" sz="1550" dirty="0" smtClean="0"/>
                        <a:t>. Для торговых предприятий), рефинансирование кредита</a:t>
                      </a:r>
                      <a:endParaRPr lang="ru-RU" sz="1550" dirty="0"/>
                    </a:p>
                  </a:txBody>
                  <a:tcPr/>
                </a:tc>
              </a:tr>
              <a:tr h="477177">
                <a:tc>
                  <a:txBody>
                    <a:bodyPr/>
                    <a:lstStyle/>
                    <a:p>
                      <a:r>
                        <a:rPr lang="ru-RU" sz="1550" dirty="0" smtClean="0"/>
                        <a:t>Размер кредита </a:t>
                      </a:r>
                      <a:endParaRPr lang="ru-RU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/>
                        <a:t>От 3 млн. руб. до 1 млрд. руб. (до 4 млрд. на одного заемщика)</a:t>
                      </a:r>
                    </a:p>
                    <a:p>
                      <a:r>
                        <a:rPr lang="ru-RU" sz="1550" dirty="0" smtClean="0"/>
                        <a:t>До 500 тыс. руб. – при предоставлении кредита</a:t>
                      </a:r>
                      <a:r>
                        <a:rPr lang="ru-RU" sz="1550" baseline="0" dirty="0" smtClean="0"/>
                        <a:t> на развитие бизнеса, пополнение оборотных средств и финансирование текущей деятельности </a:t>
                      </a:r>
                      <a:r>
                        <a:rPr lang="ru-RU" sz="1550" baseline="0" dirty="0" err="1" smtClean="0"/>
                        <a:t>самозанятым</a:t>
                      </a:r>
                      <a:r>
                        <a:rPr lang="ru-RU" sz="1550" baseline="0" dirty="0" smtClean="0"/>
                        <a:t> гражданам</a:t>
                      </a:r>
                      <a:endParaRPr lang="ru-RU" sz="1550" dirty="0"/>
                    </a:p>
                  </a:txBody>
                  <a:tcPr/>
                </a:tc>
              </a:tr>
              <a:tr h="477177">
                <a:tc>
                  <a:txBody>
                    <a:bodyPr/>
                    <a:lstStyle/>
                    <a:p>
                      <a:r>
                        <a:rPr lang="ru-RU" sz="1550" dirty="0" smtClean="0"/>
                        <a:t>Заёмщики</a:t>
                      </a:r>
                      <a:r>
                        <a:rPr lang="ru-RU" sz="1550" baseline="0" dirty="0" smtClean="0"/>
                        <a:t> </a:t>
                      </a:r>
                      <a:endParaRPr lang="ru-RU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/>
                        <a:t>Субъекты МСП, лизинговые компании, организации-инфраструктуры поддержки МСП, </a:t>
                      </a:r>
                      <a:r>
                        <a:rPr lang="ru-RU" sz="1550" dirty="0" err="1" smtClean="0"/>
                        <a:t>самозанятые</a:t>
                      </a:r>
                      <a:r>
                        <a:rPr lang="ru-RU" sz="1550" dirty="0" smtClean="0"/>
                        <a:t> граждане</a:t>
                      </a:r>
                      <a:endParaRPr lang="ru-RU" sz="1550" dirty="0"/>
                    </a:p>
                  </a:txBody>
                  <a:tcPr/>
                </a:tc>
              </a:tr>
              <a:tr h="477177">
                <a:tc>
                  <a:txBody>
                    <a:bodyPr/>
                    <a:lstStyle/>
                    <a:p>
                      <a:r>
                        <a:rPr lang="ru-RU" sz="1550" dirty="0" smtClean="0"/>
                        <a:t>Уполномоченные банки </a:t>
                      </a:r>
                    </a:p>
                    <a:p>
                      <a:r>
                        <a:rPr lang="ru-RU" sz="1550" dirty="0" smtClean="0"/>
                        <a:t>(на территории Республики Алтай)</a:t>
                      </a:r>
                      <a:endParaRPr lang="ru-RU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/>
                        <a:t>АО «</a:t>
                      </a:r>
                      <a:r>
                        <a:rPr lang="ru-RU" sz="1550" dirty="0" err="1" smtClean="0"/>
                        <a:t>Россельхозбанк</a:t>
                      </a:r>
                      <a:r>
                        <a:rPr lang="ru-RU" sz="1550" dirty="0" smtClean="0"/>
                        <a:t>», ПАО Сбербанк, ПАО «</a:t>
                      </a:r>
                      <a:r>
                        <a:rPr lang="ru-RU" sz="1550" dirty="0" err="1" smtClean="0"/>
                        <a:t>Совкомбанк</a:t>
                      </a:r>
                      <a:r>
                        <a:rPr lang="ru-RU" sz="1550" dirty="0" smtClean="0"/>
                        <a:t>», Банк ВТБ, АКБ «Алтайкапиталбанк», </a:t>
                      </a:r>
                    </a:p>
                    <a:p>
                      <a:r>
                        <a:rPr lang="ru-RU" sz="1550" dirty="0" smtClean="0"/>
                        <a:t>Азиатско-Тихоокеанский Банк, Банк Зенит, МСП БАНК</a:t>
                      </a:r>
                      <a:endParaRPr lang="ru-RU" sz="15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Выноска со стрелкой вниз 4"/>
          <p:cNvSpPr/>
          <p:nvPr/>
        </p:nvSpPr>
        <p:spPr>
          <a:xfrm>
            <a:off x="3131840" y="1639020"/>
            <a:ext cx="3312368" cy="432048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dk1"/>
                </a:solidFill>
              </a:rPr>
              <a:t>ключевые условия программы</a:t>
            </a:r>
            <a:endParaRPr lang="ru-RU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871842" y="979066"/>
            <a:ext cx="8164654" cy="5040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Программа льготного кредитования Минэкономразвития России</a:t>
            </a:r>
            <a:endParaRPr lang="ru-RU" sz="2100" b="1" i="1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360040" cy="365125"/>
          </a:xfrm>
        </p:spPr>
        <p:txBody>
          <a:bodyPr/>
          <a:lstStyle/>
          <a:p>
            <a:pPr algn="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1842" y="3140968"/>
            <a:ext cx="6724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462795"/>
              </p:ext>
            </p:extLst>
          </p:nvPr>
        </p:nvGraphicFramePr>
        <p:xfrm>
          <a:off x="441596" y="1949814"/>
          <a:ext cx="8424936" cy="3999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5544616"/>
              </a:tblGrid>
              <a:tr h="3606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Условия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Параметры </a:t>
                      </a:r>
                      <a:endParaRPr lang="ru-RU" sz="1600" dirty="0"/>
                    </a:p>
                  </a:txBody>
                  <a:tcPr/>
                </a:tc>
              </a:tr>
              <a:tr h="606476">
                <a:tc rowSpan="3">
                  <a:txBody>
                    <a:bodyPr/>
                    <a:lstStyle/>
                    <a:p>
                      <a:r>
                        <a:rPr lang="ru-RU" sz="1550" dirty="0" smtClean="0"/>
                        <a:t>Процентная ставка, цели, размер и срок кредитования*</a:t>
                      </a:r>
                      <a:endParaRPr lang="ru-RU" sz="15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</a:t>
                      </a:r>
                      <a:r>
                        <a:rPr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7,25% </a:t>
                      </a:r>
                      <a:r>
                        <a:rPr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годовых на пополнение оборотных средств в размере от 500,0 тыс. рублей до 500,0 млн. рублей до 3 лет;</a:t>
                      </a:r>
                      <a:r>
                        <a:rPr lang="ru-RU" sz="1550" dirty="0" smtClean="0"/>
                        <a:t> </a:t>
                      </a:r>
                      <a:endParaRPr lang="ru-RU" sz="1550" dirty="0"/>
                    </a:p>
                  </a:txBody>
                  <a:tcPr/>
                </a:tc>
              </a:tr>
              <a:tr h="606476">
                <a:tc vMerge="1">
                  <a:txBody>
                    <a:bodyPr/>
                    <a:lstStyle/>
                    <a:p>
                      <a:endParaRPr lang="ru-RU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</a:t>
                      </a:r>
                      <a:r>
                        <a:rPr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7,25% </a:t>
                      </a:r>
                      <a:r>
                        <a:rPr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годовых </a:t>
                      </a:r>
                      <a:r>
                        <a:rPr lang="ru-RU" sz="155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годовых</a:t>
                      </a:r>
                      <a:r>
                        <a:rPr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инвестиционные цели в размере от 500 тыс. рублей до 2 млрд. рублей до 10 лет;</a:t>
                      </a:r>
                      <a:endParaRPr lang="ru-RU" sz="1550" dirty="0"/>
                    </a:p>
                  </a:txBody>
                  <a:tcPr/>
                </a:tc>
              </a:tr>
              <a:tr h="606476">
                <a:tc vMerge="1">
                  <a:txBody>
                    <a:bodyPr/>
                    <a:lstStyle/>
                    <a:p>
                      <a:endParaRPr lang="ru-RU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9,95% годовых на развитие предпринимательской деятельности до 10 млн. руб. до 5 лет. </a:t>
                      </a:r>
                      <a:endParaRPr lang="ru-RU" sz="1550" dirty="0"/>
                    </a:p>
                  </a:txBody>
                  <a:tcPr/>
                </a:tc>
              </a:tr>
              <a:tr h="352412">
                <a:tc rowSpan="2">
                  <a:txBody>
                    <a:bodyPr/>
                    <a:lstStyle/>
                    <a:p>
                      <a:r>
                        <a:rPr lang="ru-RU" sz="1550" dirty="0" smtClean="0"/>
                        <a:t>Заёмщики</a:t>
                      </a:r>
                      <a:r>
                        <a:rPr lang="ru-RU" sz="1550" baseline="0" dirty="0" smtClean="0"/>
                        <a:t> </a:t>
                      </a:r>
                      <a:endParaRPr lang="ru-RU" sz="15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50" dirty="0" smtClean="0"/>
                        <a:t>субъекты МСП из приоритетных отраслей</a:t>
                      </a:r>
                      <a:endParaRPr lang="ru-RU" sz="1550" dirty="0"/>
                    </a:p>
                  </a:txBody>
                  <a:tcPr/>
                </a:tc>
              </a:tr>
              <a:tr h="606476">
                <a:tc vMerge="1">
                  <a:txBody>
                    <a:bodyPr/>
                    <a:lstStyle/>
                    <a:p>
                      <a:endParaRPr lang="ru-RU" sz="15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50" dirty="0" smtClean="0"/>
                        <a:t>по кредиту «на развитие предпринимательской деятельности» – </a:t>
                      </a:r>
                      <a:r>
                        <a:rPr lang="ru-RU" sz="1550" dirty="0" err="1" smtClean="0"/>
                        <a:t>микропредприятия</a:t>
                      </a:r>
                      <a:r>
                        <a:rPr lang="ru-RU" sz="1550" dirty="0" smtClean="0"/>
                        <a:t> и </a:t>
                      </a:r>
                      <a:r>
                        <a:rPr lang="ru-RU" sz="1550" dirty="0" err="1" smtClean="0"/>
                        <a:t>самозанятые</a:t>
                      </a:r>
                      <a:r>
                        <a:rPr lang="ru-RU" sz="1550" dirty="0" smtClean="0"/>
                        <a:t> граждане</a:t>
                      </a:r>
                      <a:endParaRPr lang="ru-RU" sz="1550" dirty="0"/>
                    </a:p>
                  </a:txBody>
                  <a:tcPr/>
                </a:tc>
              </a:tr>
              <a:tr h="860541">
                <a:tc>
                  <a:txBody>
                    <a:bodyPr/>
                    <a:lstStyle/>
                    <a:p>
                      <a:r>
                        <a:rPr lang="ru-RU" sz="1550" dirty="0" smtClean="0"/>
                        <a:t>Уполномоченные банки </a:t>
                      </a:r>
                    </a:p>
                    <a:p>
                      <a:r>
                        <a:rPr lang="ru-RU" sz="1550" dirty="0" smtClean="0"/>
                        <a:t>(на территории Республики Алтай)</a:t>
                      </a:r>
                      <a:endParaRPr lang="ru-RU" sz="15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550" dirty="0" smtClean="0"/>
                        <a:t>АО «</a:t>
                      </a:r>
                      <a:r>
                        <a:rPr lang="ru-RU" sz="1550" dirty="0" err="1" smtClean="0"/>
                        <a:t>Россельхозбанк</a:t>
                      </a:r>
                      <a:r>
                        <a:rPr lang="ru-RU" sz="1550" dirty="0" smtClean="0"/>
                        <a:t>», ПАО Сбербанк, ПАО «</a:t>
                      </a:r>
                      <a:r>
                        <a:rPr lang="ru-RU" sz="1550" dirty="0" err="1" smtClean="0"/>
                        <a:t>Совкомбанк</a:t>
                      </a:r>
                      <a:r>
                        <a:rPr lang="ru-RU" sz="1550" dirty="0" smtClean="0"/>
                        <a:t>», Банк ВТБ, АКБ «Алтайкапиталбанк», АКБ «Ноосфера»,</a:t>
                      </a:r>
                    </a:p>
                    <a:p>
                      <a:r>
                        <a:rPr lang="ru-RU" sz="1550" dirty="0" smtClean="0"/>
                        <a:t>Азиатско-Тихоокеанский Банк, Банк Зенит, МСП БАНК</a:t>
                      </a:r>
                      <a:endParaRPr lang="ru-RU" sz="15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Выноска со стрелкой вниз 4"/>
          <p:cNvSpPr/>
          <p:nvPr/>
        </p:nvSpPr>
        <p:spPr>
          <a:xfrm>
            <a:off x="3131840" y="1517766"/>
            <a:ext cx="3312368" cy="432048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dk1"/>
                </a:solidFill>
              </a:rPr>
              <a:t>ключевые условия программы</a:t>
            </a:r>
            <a:endParaRPr lang="ru-RU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360040" cy="365125"/>
          </a:xfrm>
        </p:spPr>
        <p:txBody>
          <a:bodyPr/>
          <a:lstStyle/>
          <a:p>
            <a:pPr algn="r"/>
            <a:r>
              <a:rPr lang="ru-RU" dirty="0" smtClean="0"/>
              <a:t>7</a:t>
            </a:r>
          </a:p>
          <a:p>
            <a:pPr algn="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1842" y="3140968"/>
            <a:ext cx="6724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499992" y="1712585"/>
            <a:ext cx="531543" cy="348263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7" y="1165609"/>
            <a:ext cx="8100900" cy="49801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ПОРУЧИТЕЛЬСТВО РЕГИОНАЛЬНОЙ  ГАРАНТИЙНОЙ ОРГАНИЗАЦИИ</a:t>
            </a:r>
            <a:endParaRPr lang="ru-RU" sz="2100" b="1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9692" y="3252142"/>
            <a:ext cx="7984634" cy="5548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Предоставляет поручительства </a:t>
            </a:r>
            <a:r>
              <a:rPr lang="ru-RU" b="1" dirty="0"/>
              <a:t>за субъектов МСП перед </a:t>
            </a:r>
            <a:r>
              <a:rPr lang="ru-RU" b="1" dirty="0" smtClean="0"/>
              <a:t>Банками </a:t>
            </a:r>
          </a:p>
          <a:p>
            <a:pPr algn="ctr"/>
            <a:r>
              <a:rPr lang="ru-RU" b="1" dirty="0" smtClean="0"/>
              <a:t>и лизинговыми </a:t>
            </a:r>
            <a:r>
              <a:rPr lang="ru-RU" b="1" dirty="0"/>
              <a:t>компаниями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467544" y="2060848"/>
            <a:ext cx="8388931" cy="1182998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Региональная гарантийная организация (РГО) осуществляет деятельность на базе </a:t>
            </a:r>
          </a:p>
          <a:p>
            <a:pPr algn="ctr"/>
            <a:r>
              <a:rPr lang="ru-RU" b="1" i="1" u="sng" dirty="0" smtClean="0"/>
              <a:t>МКК, НКО «Фонд поддержки МСП Республики Алтай»  </a:t>
            </a:r>
            <a:endParaRPr lang="ru-RU" b="1" i="1" u="sng" dirty="0">
              <a:solidFill>
                <a:schemeClr val="dk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878715" y="3819415"/>
            <a:ext cx="432047" cy="438455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380312" y="3826620"/>
            <a:ext cx="432047" cy="431217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7084" y="4279577"/>
            <a:ext cx="2506250" cy="16622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Банки: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Сбербанк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Алтайкапиталбанк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АКБ Ноосфера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МСП-Банк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56176" y="4279577"/>
            <a:ext cx="2700300" cy="16090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08000" rIns="0" rtlCol="0" anchor="ctr"/>
          <a:lstStyle/>
          <a:p>
            <a:r>
              <a:rPr lang="ru-RU" b="1" dirty="0" smtClean="0"/>
              <a:t>Региональные лизинговые компании: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Татарстана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Башкортостана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Ярославской области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САХА (Якутии)</a:t>
            </a:r>
            <a:endParaRPr lang="ru-RU" b="1" dirty="0"/>
          </a:p>
        </p:txBody>
      </p:sp>
      <p:pic>
        <p:nvPicPr>
          <p:cNvPr id="4098" name="Picture 2" descr="https://netref.ru/vidi-gosudarstvennoj-podderjki-subektov-predprinimatelestva-re/27080_html_32b1fe6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4178632"/>
            <a:ext cx="1944216" cy="17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1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356350"/>
            <a:ext cx="360040" cy="365125"/>
          </a:xfrm>
        </p:spPr>
        <p:txBody>
          <a:bodyPr/>
          <a:lstStyle/>
          <a:p>
            <a:pPr algn="r"/>
            <a:r>
              <a:rPr lang="ru-RU" dirty="0" smtClean="0"/>
              <a:t>8</a:t>
            </a:r>
          </a:p>
          <a:p>
            <a:pPr algn="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1842" y="3140968"/>
            <a:ext cx="6724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382831" y="1442931"/>
            <a:ext cx="531543" cy="296095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980701"/>
            <a:ext cx="8100900" cy="49801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ЛЬГОТНЫЕ МИКРОЗАЙМЫ </a:t>
            </a:r>
            <a:endParaRPr lang="ru-RU" sz="2100" b="1" dirty="0"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2961105"/>
            <a:ext cx="8316924" cy="1868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50" b="1" dirty="0"/>
              <a:t>в период с декабря 2019 года по июнь 2020 года проведена существенная докапитализация </a:t>
            </a:r>
            <a:r>
              <a:rPr lang="ru-RU" sz="1450" b="1" dirty="0" smtClean="0"/>
              <a:t>Фонда в рамках реализации нацпроекта «МСП и поддержка индивидуальной предпринимательской инициативы»;</a:t>
            </a:r>
            <a:endParaRPr lang="ru-RU" sz="145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50" b="1" dirty="0"/>
              <a:t>Фондом существенно упрощены процедуры оформления </a:t>
            </a:r>
            <a:r>
              <a:rPr lang="ru-RU" sz="1450" b="1" dirty="0" err="1"/>
              <a:t>микрозаймов</a:t>
            </a:r>
            <a:r>
              <a:rPr lang="ru-RU" sz="1450" b="1" dirty="0"/>
              <a:t>, оптимизирован пакет предоставляемых документов</a:t>
            </a:r>
            <a:r>
              <a:rPr lang="ru-RU" sz="1450" b="1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50" b="1" dirty="0" smtClean="0"/>
              <a:t>максимальная ставка по </a:t>
            </a:r>
            <a:r>
              <a:rPr lang="ru-RU" sz="1450" b="1" dirty="0" err="1" smtClean="0"/>
              <a:t>микрозаймам</a:t>
            </a:r>
            <a:r>
              <a:rPr lang="ru-RU" sz="1450" b="1" dirty="0" smtClean="0"/>
              <a:t> составляет </a:t>
            </a:r>
            <a:r>
              <a:rPr lang="ru-RU" sz="1450" b="1" dirty="0" smtClean="0"/>
              <a:t>4,5</a:t>
            </a:r>
            <a:r>
              <a:rPr lang="ru-RU" sz="1450" b="1" dirty="0" smtClean="0"/>
              <a:t>% годовых;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50" b="1" dirty="0" smtClean="0"/>
              <a:t>в 2020 году введены </a:t>
            </a:r>
            <a:r>
              <a:rPr lang="ru-RU" sz="1450" b="1" dirty="0" smtClean="0"/>
              <a:t>новые программы по кредитованию самозанятых граждан и отраслей промышленности (по условиям кредитования </a:t>
            </a:r>
            <a:r>
              <a:rPr lang="ru-RU" sz="1450" b="1" u="sng" dirty="0" smtClean="0"/>
              <a:t>Фонда развития промышленности</a:t>
            </a:r>
            <a:r>
              <a:rPr lang="ru-RU" sz="1450" b="1" dirty="0" smtClean="0"/>
              <a:t>)</a:t>
            </a:r>
            <a:endParaRPr lang="ru-RU" sz="1500" b="1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440731" y="1739027"/>
            <a:ext cx="8415745" cy="1222077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Микрозаймы</a:t>
            </a:r>
            <a:r>
              <a:rPr lang="ru-RU" b="1" dirty="0" smtClean="0"/>
              <a:t> предоставляются субъектам малого и среднего предпринимательства, включенным в Единый реестр субъектов МСП </a:t>
            </a:r>
          </a:p>
          <a:p>
            <a:pPr algn="ctr"/>
            <a:r>
              <a:rPr lang="ru-RU" b="1" i="1" u="sng" dirty="0" smtClean="0"/>
              <a:t>МКК, НКО «Фонд поддержки МСП Республики Алтай»  </a:t>
            </a:r>
            <a:endParaRPr lang="ru-RU" b="1" i="1" u="sng" dirty="0">
              <a:solidFill>
                <a:schemeClr val="dk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327524" y="4858322"/>
            <a:ext cx="432047" cy="277659"/>
          </a:xfrm>
          <a:prstGeom prst="down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3227" y="5165102"/>
            <a:ext cx="6624735" cy="10179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ru-RU" sz="1600" b="1" dirty="0"/>
              <a:t>За 2020 год </a:t>
            </a:r>
            <a:r>
              <a:rPr lang="ru-RU" sz="1600" b="1" dirty="0" smtClean="0"/>
              <a:t>выдано </a:t>
            </a:r>
            <a:r>
              <a:rPr lang="ru-RU" sz="1600" b="1" dirty="0" smtClean="0"/>
              <a:t>232 </a:t>
            </a:r>
            <a:r>
              <a:rPr lang="ru-RU" sz="1600" b="1" dirty="0" err="1"/>
              <a:t>микрозайма</a:t>
            </a:r>
            <a:r>
              <a:rPr lang="ru-RU" sz="1600" b="1" dirty="0"/>
              <a:t> на </a:t>
            </a:r>
            <a:r>
              <a:rPr lang="ru-RU" sz="1600" b="1" dirty="0" smtClean="0"/>
              <a:t>260 </a:t>
            </a:r>
            <a:r>
              <a:rPr lang="ru-RU" sz="1600" b="1" dirty="0"/>
              <a:t>млн. рублей, </a:t>
            </a:r>
            <a:r>
              <a:rPr lang="ru-RU" sz="1600" b="1" dirty="0" smtClean="0"/>
              <a:t>предоставлены </a:t>
            </a:r>
            <a:r>
              <a:rPr lang="ru-RU" sz="1600" b="1" dirty="0"/>
              <a:t>отсрочки платежей по 51 договору на 54 млн. руб</a:t>
            </a:r>
            <a:r>
              <a:rPr lang="ru-RU" sz="1600" b="1" dirty="0" smtClean="0"/>
              <a:t>. За 1 квартал 2021 года выдано 60 </a:t>
            </a:r>
            <a:r>
              <a:rPr lang="ru-RU" sz="1600" b="1" dirty="0" err="1" smtClean="0"/>
              <a:t>микрозаймов</a:t>
            </a:r>
            <a:r>
              <a:rPr lang="ru-RU" sz="1600" b="1" dirty="0" smtClean="0"/>
              <a:t> на 64 млн. рублей.  </a:t>
            </a:r>
            <a:endParaRPr lang="ru-RU" sz="1600" b="1" dirty="0"/>
          </a:p>
        </p:txBody>
      </p:sp>
      <p:pic>
        <p:nvPicPr>
          <p:cNvPr id="4098" name="Picture 2" descr="https://netref.ru/vidi-gosudarstvennoj-podderjki-subektov-predprinimatelestva-re/27080_html_32b1fe6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517" y="4958594"/>
            <a:ext cx="1326431" cy="119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1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2299</TotalTime>
  <Words>1097</Words>
  <Application>Microsoft Office PowerPoint</Application>
  <PresentationFormat>Экран (4:3)</PresentationFormat>
  <Paragraphs>147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Wingdings</vt:lpstr>
      <vt:lpstr>Тема3</vt:lpstr>
      <vt:lpstr>Виды финансовой поддержки субъектов малого и среднего предпринимательства, реализуемые на территории Республики Алтай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Минэкономразвития РА</cp:lastModifiedBy>
  <cp:revision>171</cp:revision>
  <cp:lastPrinted>2020-09-22T17:05:53Z</cp:lastPrinted>
  <dcterms:created xsi:type="dcterms:W3CDTF">2020-03-23T17:09:30Z</dcterms:created>
  <dcterms:modified xsi:type="dcterms:W3CDTF">2021-04-13T07:41:05Z</dcterms:modified>
</cp:coreProperties>
</file>